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1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5532" y="9737455"/>
            <a:ext cx="3769995" cy="514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26135" algn="r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  <a:p>
            <a:pPr marL="1270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95696" y="481075"/>
            <a:ext cx="17018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001F5F"/>
                </a:solidFill>
                <a:latin typeface="Times New Roman"/>
                <a:cs typeface="Times New Roman"/>
              </a:rPr>
              <a:t>Asst.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Lect. Ali Mohammed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Salih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79902" y="481075"/>
            <a:ext cx="1645920" cy="3302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95580" marR="5080" indent="-1828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</a:t>
            </a:r>
            <a:r>
              <a:rPr sz="1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01F5F"/>
                </a:solidFill>
                <a:latin typeface="Times New Roman"/>
                <a:cs typeface="Times New Roman"/>
              </a:rPr>
              <a:t>Propagation 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Introduction &amp; Definition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3900" y="371855"/>
            <a:ext cx="563880" cy="560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9839" y="971549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59">
                <a:moveTo>
                  <a:pt x="0" y="0"/>
                </a:moveTo>
                <a:lnTo>
                  <a:pt x="5445760" y="0"/>
                </a:lnTo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6627" y="1017202"/>
            <a:ext cx="6236970" cy="395605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175" algn="ctr" rtl="0">
              <a:lnSpc>
                <a:spcPct val="100000"/>
              </a:lnSpc>
              <a:spcBef>
                <a:spcPts val="445"/>
              </a:spcBef>
            </a:pPr>
            <a:r>
              <a:rPr sz="2000" b="1" dirty="0">
                <a:latin typeface="Times New Roman"/>
                <a:cs typeface="Times New Roman"/>
              </a:rPr>
              <a:t>Antennas</a:t>
            </a:r>
            <a:endParaRPr sz="2000" dirty="0">
              <a:latin typeface="Times New Roman"/>
              <a:cs typeface="Times New Roman"/>
            </a:endParaRPr>
          </a:p>
          <a:p>
            <a:pPr marL="12700" algn="just" rtl="0">
              <a:lnSpc>
                <a:spcPct val="100000"/>
              </a:lnSpc>
              <a:spcBef>
                <a:spcPts val="265"/>
              </a:spcBef>
            </a:pPr>
            <a:r>
              <a:rPr sz="1600" b="1" spc="-5" dirty="0">
                <a:latin typeface="Times New Roman"/>
                <a:cs typeface="Times New Roman"/>
              </a:rPr>
              <a:t>1.1 Introduction &amp;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Definition</a:t>
            </a:r>
            <a:endParaRPr sz="1600" dirty="0">
              <a:latin typeface="Times New Roman"/>
              <a:cs typeface="Times New Roman"/>
            </a:endParaRPr>
          </a:p>
          <a:p>
            <a:pPr marL="454659" algn="just" rtl="0">
              <a:lnSpc>
                <a:spcPct val="100000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An antenna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basically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transducer that converts electrical alternating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current</a:t>
            </a:r>
            <a:endParaRPr sz="1400" dirty="0">
              <a:latin typeface="Times New Roman"/>
              <a:cs typeface="Times New Roman"/>
            </a:endParaRPr>
          </a:p>
          <a:p>
            <a:pPr marL="12700" algn="just" rtl="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oscillations </a:t>
            </a:r>
            <a:r>
              <a:rPr sz="1400" dirty="0">
                <a:latin typeface="Times New Roman"/>
                <a:cs typeface="Times New Roman"/>
              </a:rPr>
              <a:t>at a </a:t>
            </a:r>
            <a:r>
              <a:rPr sz="1400" spc="-5" dirty="0">
                <a:latin typeface="Times New Roman"/>
                <a:cs typeface="Times New Roman"/>
              </a:rPr>
              <a:t>radio frequency </a:t>
            </a:r>
            <a:r>
              <a:rPr sz="1400" dirty="0">
                <a:latin typeface="Times New Roman"/>
                <a:cs typeface="Times New Roman"/>
              </a:rPr>
              <a:t>to an </a:t>
            </a:r>
            <a:r>
              <a:rPr sz="1400" spc="-5" dirty="0">
                <a:latin typeface="Times New Roman"/>
                <a:cs typeface="Times New Roman"/>
              </a:rPr>
              <a:t>electromagnetic wave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same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frequency.</a:t>
            </a:r>
            <a:endParaRPr sz="1400" dirty="0">
              <a:latin typeface="Times New Roman"/>
              <a:cs typeface="Times New Roman"/>
            </a:endParaRPr>
          </a:p>
          <a:p>
            <a:pPr marL="12700" marR="6985" indent="441959" algn="just" rtl="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An antenna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as " a </a:t>
            </a:r>
            <a:r>
              <a:rPr sz="1400" spc="-5" dirty="0">
                <a:latin typeface="Times New Roman"/>
                <a:cs typeface="Times New Roman"/>
              </a:rPr>
              <a:t>usually metallic device (as </a:t>
            </a:r>
            <a:r>
              <a:rPr sz="1400" dirty="0">
                <a:latin typeface="Times New Roman"/>
                <a:cs typeface="Times New Roman"/>
              </a:rPr>
              <a:t>a rod or </a:t>
            </a:r>
            <a:r>
              <a:rPr sz="1400" spc="-5" dirty="0">
                <a:latin typeface="Times New Roman"/>
                <a:cs typeface="Times New Roman"/>
              </a:rPr>
              <a:t>wire) for  radiating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receiving </a:t>
            </a:r>
            <a:r>
              <a:rPr sz="1400" dirty="0">
                <a:latin typeface="Times New Roman"/>
                <a:cs typeface="Times New Roman"/>
              </a:rPr>
              <a:t>radio waves ", the </a:t>
            </a:r>
            <a:r>
              <a:rPr sz="1400" spc="-5" dirty="0">
                <a:latin typeface="Times New Roman"/>
                <a:cs typeface="Times New Roman"/>
              </a:rPr>
              <a:t>IEEE (Institution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Electrical and Electronic  Engineers) Standard Definitions of Terms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Antennas </a:t>
            </a:r>
            <a:r>
              <a:rPr sz="1400" dirty="0">
                <a:latin typeface="Times New Roman"/>
                <a:cs typeface="Times New Roman"/>
              </a:rPr>
              <a:t>defines the </a:t>
            </a:r>
            <a:r>
              <a:rPr sz="1400" spc="-5" dirty="0">
                <a:latin typeface="Times New Roman"/>
                <a:cs typeface="Times New Roman"/>
              </a:rPr>
              <a:t>antenna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aerial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</a:p>
          <a:p>
            <a:pPr marL="12700" marR="12065" algn="just" rtl="0">
              <a:lnSpc>
                <a:spcPct val="143600"/>
              </a:lnSpc>
              <a:spcBef>
                <a:spcPts val="15"/>
              </a:spcBef>
            </a:pPr>
            <a:r>
              <a:rPr sz="1400" dirty="0">
                <a:latin typeface="Times New Roman"/>
                <a:cs typeface="Times New Roman"/>
              </a:rPr>
              <a:t>"a </a:t>
            </a:r>
            <a:r>
              <a:rPr sz="1400" spc="-5" dirty="0">
                <a:latin typeface="Times New Roman"/>
                <a:cs typeface="Times New Roman"/>
              </a:rPr>
              <a:t>means for radiating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receiving </a:t>
            </a:r>
            <a:r>
              <a:rPr sz="1400" spc="-10" dirty="0">
                <a:latin typeface="Times New Roman"/>
                <a:cs typeface="Times New Roman"/>
              </a:rPr>
              <a:t>radio </a:t>
            </a:r>
            <a:r>
              <a:rPr sz="1400" spc="-5" dirty="0">
                <a:latin typeface="Times New Roman"/>
                <a:cs typeface="Times New Roman"/>
              </a:rPr>
              <a:t>waves." </a:t>
            </a:r>
            <a:r>
              <a:rPr sz="1400" spc="-1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other words the antenna is the  transitional structure between free-space and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guiding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device.</a:t>
            </a:r>
            <a:endParaRPr sz="1400" dirty="0">
              <a:latin typeface="Times New Roman"/>
              <a:cs typeface="Times New Roman"/>
            </a:endParaRPr>
          </a:p>
          <a:p>
            <a:pPr marL="12700" marR="6350" indent="441959" algn="just" rtl="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guiding device or transmission line may </a:t>
            </a:r>
            <a:r>
              <a:rPr sz="1400" dirty="0">
                <a:latin typeface="Times New Roman"/>
                <a:cs typeface="Times New Roman"/>
              </a:rPr>
              <a:t>take </a:t>
            </a:r>
            <a:r>
              <a:rPr sz="1400" spc="-5" dirty="0">
                <a:latin typeface="Times New Roman"/>
                <a:cs typeface="Times New Roman"/>
              </a:rPr>
              <a:t>the form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coaxial line </a:t>
            </a:r>
            <a:r>
              <a:rPr sz="1400" dirty="0">
                <a:latin typeface="Times New Roman"/>
                <a:cs typeface="Times New Roman"/>
              </a:rPr>
              <a:t>or a  </a:t>
            </a:r>
            <a:r>
              <a:rPr sz="1400" spc="-5" dirty="0">
                <a:latin typeface="Times New Roman"/>
                <a:cs typeface="Times New Roman"/>
              </a:rPr>
              <a:t>hollow pipe (waveguide),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it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used to transport electromagnetic </a:t>
            </a:r>
            <a:r>
              <a:rPr sz="1400" dirty="0">
                <a:latin typeface="Times New Roman"/>
                <a:cs typeface="Times New Roman"/>
              </a:rPr>
              <a:t>energy </a:t>
            </a:r>
            <a:r>
              <a:rPr sz="1400" spc="5" dirty="0">
                <a:latin typeface="Times New Roman"/>
                <a:cs typeface="Times New Roman"/>
              </a:rPr>
              <a:t>from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the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 rtl="0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transmitting source 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antenna or </a:t>
            </a:r>
            <a:r>
              <a:rPr sz="1400" dirty="0">
                <a:latin typeface="Times New Roman"/>
                <a:cs typeface="Times New Roman"/>
              </a:rPr>
              <a:t>from the </a:t>
            </a:r>
            <a:r>
              <a:rPr sz="1400" spc="-5" dirty="0">
                <a:latin typeface="Times New Roman"/>
                <a:cs typeface="Times New Roman"/>
              </a:rPr>
              <a:t>antenna to the receiver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figure  </a:t>
            </a:r>
            <a:r>
              <a:rPr sz="1400" dirty="0">
                <a:latin typeface="Times New Roman"/>
                <a:cs typeface="Times New Roman"/>
              </a:rPr>
              <a:t>below.</a:t>
            </a:r>
          </a:p>
        </p:txBody>
      </p:sp>
      <p:sp>
        <p:nvSpPr>
          <p:cNvPr id="7" name="object 7"/>
          <p:cNvSpPr/>
          <p:nvPr/>
        </p:nvSpPr>
        <p:spPr>
          <a:xfrm>
            <a:off x="2888869" y="5407786"/>
            <a:ext cx="111125" cy="386715"/>
          </a:xfrm>
          <a:custGeom>
            <a:avLst/>
            <a:gdLst/>
            <a:ahLst/>
            <a:cxnLst/>
            <a:rect l="l" t="t" r="r" b="b"/>
            <a:pathLst>
              <a:path w="111125" h="386714">
                <a:moveTo>
                  <a:pt x="0" y="0"/>
                </a:moveTo>
                <a:lnTo>
                  <a:pt x="61659" y="47733"/>
                </a:lnTo>
                <a:lnTo>
                  <a:pt x="84929" y="85377"/>
                </a:lnTo>
                <a:lnTo>
                  <a:pt x="101665" y="129800"/>
                </a:lnTo>
                <a:lnTo>
                  <a:pt x="110743" y="179197"/>
                </a:lnTo>
                <a:lnTo>
                  <a:pt x="110479" y="236975"/>
                </a:lnTo>
                <a:lnTo>
                  <a:pt x="99151" y="289414"/>
                </a:lnTo>
                <a:lnTo>
                  <a:pt x="78099" y="333703"/>
                </a:lnTo>
                <a:lnTo>
                  <a:pt x="48666" y="367031"/>
                </a:lnTo>
                <a:lnTo>
                  <a:pt x="12192" y="386588"/>
                </a:lnTo>
              </a:path>
            </a:pathLst>
          </a:custGeom>
          <a:ln w="952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9341" y="5340730"/>
            <a:ext cx="120014" cy="531495"/>
          </a:xfrm>
          <a:custGeom>
            <a:avLst/>
            <a:gdLst/>
            <a:ahLst/>
            <a:cxnLst/>
            <a:rect l="l" t="t" r="r" b="b"/>
            <a:pathLst>
              <a:path w="120014" h="531495">
                <a:moveTo>
                  <a:pt x="0" y="0"/>
                </a:moveTo>
                <a:lnTo>
                  <a:pt x="54163" y="52516"/>
                </a:lnTo>
                <a:lnTo>
                  <a:pt x="76644" y="92376"/>
                </a:lnTo>
                <a:lnTo>
                  <a:pt x="95146" y="139380"/>
                </a:lnTo>
                <a:lnTo>
                  <a:pt x="108984" y="192084"/>
                </a:lnTo>
                <a:lnTo>
                  <a:pt x="117475" y="249047"/>
                </a:lnTo>
                <a:lnTo>
                  <a:pt x="119887" y="308246"/>
                </a:lnTo>
                <a:lnTo>
                  <a:pt x="115934" y="363680"/>
                </a:lnTo>
                <a:lnTo>
                  <a:pt x="106141" y="413838"/>
                </a:lnTo>
                <a:lnTo>
                  <a:pt x="91032" y="457209"/>
                </a:lnTo>
                <a:lnTo>
                  <a:pt x="71131" y="492283"/>
                </a:lnTo>
                <a:lnTo>
                  <a:pt x="46962" y="517548"/>
                </a:lnTo>
                <a:lnTo>
                  <a:pt x="19050" y="531494"/>
                </a:lnTo>
              </a:path>
            </a:pathLst>
          </a:custGeom>
          <a:ln w="952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3590" y="5277484"/>
            <a:ext cx="125095" cy="619125"/>
          </a:xfrm>
          <a:custGeom>
            <a:avLst/>
            <a:gdLst/>
            <a:ahLst/>
            <a:cxnLst/>
            <a:rect l="l" t="t" r="r" b="b"/>
            <a:pathLst>
              <a:path w="125095" h="619125">
                <a:moveTo>
                  <a:pt x="0" y="0"/>
                </a:moveTo>
                <a:lnTo>
                  <a:pt x="47799" y="50307"/>
                </a:lnTo>
                <a:lnTo>
                  <a:pt x="68669" y="87497"/>
                </a:lnTo>
                <a:lnTo>
                  <a:pt x="86925" y="131281"/>
                </a:lnTo>
                <a:lnTo>
                  <a:pt x="102120" y="180586"/>
                </a:lnTo>
                <a:lnTo>
                  <a:pt x="113806" y="234338"/>
                </a:lnTo>
                <a:lnTo>
                  <a:pt x="121538" y="291464"/>
                </a:lnTo>
                <a:lnTo>
                  <a:pt x="124840" y="352028"/>
                </a:lnTo>
                <a:lnTo>
                  <a:pt x="123158" y="409305"/>
                </a:lnTo>
                <a:lnTo>
                  <a:pt x="116833" y="462129"/>
                </a:lnTo>
                <a:lnTo>
                  <a:pt x="106203" y="509333"/>
                </a:lnTo>
                <a:lnTo>
                  <a:pt x="91609" y="549751"/>
                </a:lnTo>
                <a:lnTo>
                  <a:pt x="51884" y="605559"/>
                </a:lnTo>
                <a:lnTo>
                  <a:pt x="27432" y="618616"/>
                </a:lnTo>
              </a:path>
            </a:pathLst>
          </a:custGeom>
          <a:ln w="952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10153" y="5192775"/>
            <a:ext cx="135890" cy="808355"/>
          </a:xfrm>
          <a:custGeom>
            <a:avLst/>
            <a:gdLst/>
            <a:ahLst/>
            <a:cxnLst/>
            <a:rect l="l" t="t" r="r" b="b"/>
            <a:pathLst>
              <a:path w="135889" h="808354">
                <a:moveTo>
                  <a:pt x="0" y="0"/>
                </a:moveTo>
                <a:lnTo>
                  <a:pt x="43576" y="56346"/>
                </a:lnTo>
                <a:lnTo>
                  <a:pt x="63418" y="96791"/>
                </a:lnTo>
                <a:lnTo>
                  <a:pt x="81534" y="144160"/>
                </a:lnTo>
                <a:lnTo>
                  <a:pt x="97601" y="197513"/>
                </a:lnTo>
                <a:lnTo>
                  <a:pt x="111299" y="255906"/>
                </a:lnTo>
                <a:lnTo>
                  <a:pt x="122306" y="318399"/>
                </a:lnTo>
                <a:lnTo>
                  <a:pt x="130301" y="384048"/>
                </a:lnTo>
                <a:lnTo>
                  <a:pt x="135069" y="454562"/>
                </a:lnTo>
                <a:lnTo>
                  <a:pt x="135795" y="521717"/>
                </a:lnTo>
                <a:lnTo>
                  <a:pt x="132691" y="584449"/>
                </a:lnTo>
                <a:lnTo>
                  <a:pt x="125969" y="641693"/>
                </a:lnTo>
                <a:lnTo>
                  <a:pt x="115838" y="692385"/>
                </a:lnTo>
                <a:lnTo>
                  <a:pt x="102512" y="735461"/>
                </a:lnTo>
                <a:lnTo>
                  <a:pt x="67114" y="794510"/>
                </a:lnTo>
                <a:lnTo>
                  <a:pt x="45466" y="808355"/>
                </a:lnTo>
              </a:path>
            </a:pathLst>
          </a:custGeom>
          <a:ln w="952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17416" y="5110606"/>
            <a:ext cx="145415" cy="961390"/>
          </a:xfrm>
          <a:custGeom>
            <a:avLst/>
            <a:gdLst/>
            <a:ahLst/>
            <a:cxnLst/>
            <a:rect l="l" t="t" r="r" b="b"/>
            <a:pathLst>
              <a:path w="145414" h="961389">
                <a:moveTo>
                  <a:pt x="0" y="0"/>
                </a:moveTo>
                <a:lnTo>
                  <a:pt x="36054" y="50865"/>
                </a:lnTo>
                <a:lnTo>
                  <a:pt x="53087" y="85978"/>
                </a:lnTo>
                <a:lnTo>
                  <a:pt x="69226" y="126778"/>
                </a:lnTo>
                <a:lnTo>
                  <a:pt x="84296" y="172688"/>
                </a:lnTo>
                <a:lnTo>
                  <a:pt x="98124" y="223131"/>
                </a:lnTo>
                <a:lnTo>
                  <a:pt x="110536" y="277533"/>
                </a:lnTo>
                <a:lnTo>
                  <a:pt x="121359" y="335316"/>
                </a:lnTo>
                <a:lnTo>
                  <a:pt x="130418" y="395905"/>
                </a:lnTo>
                <a:lnTo>
                  <a:pt x="137541" y="458724"/>
                </a:lnTo>
                <a:lnTo>
                  <a:pt x="142801" y="527604"/>
                </a:lnTo>
                <a:lnTo>
                  <a:pt x="145283" y="593922"/>
                </a:lnTo>
                <a:lnTo>
                  <a:pt x="145092" y="656985"/>
                </a:lnTo>
                <a:lnTo>
                  <a:pt x="142335" y="716101"/>
                </a:lnTo>
                <a:lnTo>
                  <a:pt x="137118" y="770578"/>
                </a:lnTo>
                <a:lnTo>
                  <a:pt x="129546" y="819724"/>
                </a:lnTo>
                <a:lnTo>
                  <a:pt x="119724" y="862847"/>
                </a:lnTo>
                <a:lnTo>
                  <a:pt x="107760" y="899255"/>
                </a:lnTo>
                <a:lnTo>
                  <a:pt x="77828" y="949154"/>
                </a:lnTo>
                <a:lnTo>
                  <a:pt x="60071" y="961263"/>
                </a:lnTo>
              </a:path>
            </a:pathLst>
          </a:custGeom>
          <a:ln w="952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5702" y="5051932"/>
            <a:ext cx="156210" cy="1122045"/>
          </a:xfrm>
          <a:custGeom>
            <a:avLst/>
            <a:gdLst/>
            <a:ahLst/>
            <a:cxnLst/>
            <a:rect l="l" t="t" r="r" b="b"/>
            <a:pathLst>
              <a:path w="156210" h="1122045">
                <a:moveTo>
                  <a:pt x="0" y="0"/>
                </a:moveTo>
                <a:lnTo>
                  <a:pt x="33620" y="53150"/>
                </a:lnTo>
                <a:lnTo>
                  <a:pt x="49772" y="89162"/>
                </a:lnTo>
                <a:lnTo>
                  <a:pt x="65301" y="130791"/>
                </a:lnTo>
                <a:lnTo>
                  <a:pt x="80067" y="177531"/>
                </a:lnTo>
                <a:lnTo>
                  <a:pt x="93933" y="228876"/>
                </a:lnTo>
                <a:lnTo>
                  <a:pt x="106760" y="284319"/>
                </a:lnTo>
                <a:lnTo>
                  <a:pt x="118410" y="343355"/>
                </a:lnTo>
                <a:lnTo>
                  <a:pt x="128743" y="405477"/>
                </a:lnTo>
                <a:lnTo>
                  <a:pt x="137621" y="470179"/>
                </a:lnTo>
                <a:lnTo>
                  <a:pt x="144907" y="536955"/>
                </a:lnTo>
                <a:lnTo>
                  <a:pt x="150867" y="610780"/>
                </a:lnTo>
                <a:lnTo>
                  <a:pt x="154445" y="682106"/>
                </a:lnTo>
                <a:lnTo>
                  <a:pt x="155715" y="750315"/>
                </a:lnTo>
                <a:lnTo>
                  <a:pt x="154751" y="814789"/>
                </a:lnTo>
                <a:lnTo>
                  <a:pt x="151627" y="874908"/>
                </a:lnTo>
                <a:lnTo>
                  <a:pt x="146415" y="930052"/>
                </a:lnTo>
                <a:lnTo>
                  <a:pt x="139189" y="979603"/>
                </a:lnTo>
                <a:lnTo>
                  <a:pt x="130024" y="1022942"/>
                </a:lnTo>
                <a:lnTo>
                  <a:pt x="118993" y="1059449"/>
                </a:lnTo>
                <a:lnTo>
                  <a:pt x="91626" y="1109493"/>
                </a:lnTo>
                <a:lnTo>
                  <a:pt x="75437" y="1121790"/>
                </a:lnTo>
              </a:path>
            </a:pathLst>
          </a:custGeom>
          <a:ln w="952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09796" y="4877942"/>
            <a:ext cx="175260" cy="1407160"/>
          </a:xfrm>
          <a:custGeom>
            <a:avLst/>
            <a:gdLst/>
            <a:ahLst/>
            <a:cxnLst/>
            <a:rect l="l" t="t" r="r" b="b"/>
            <a:pathLst>
              <a:path w="175260" h="1407160">
                <a:moveTo>
                  <a:pt x="0" y="0"/>
                </a:moveTo>
                <a:lnTo>
                  <a:pt x="27607" y="50190"/>
                </a:lnTo>
                <a:lnTo>
                  <a:pt x="54523" y="119970"/>
                </a:lnTo>
                <a:lnTo>
                  <a:pt x="67540" y="161432"/>
                </a:lnTo>
                <a:lnTo>
                  <a:pt x="80166" y="206863"/>
                </a:lnTo>
                <a:lnTo>
                  <a:pt x="92328" y="255952"/>
                </a:lnTo>
                <a:lnTo>
                  <a:pt x="103954" y="308391"/>
                </a:lnTo>
                <a:lnTo>
                  <a:pt x="114971" y="363870"/>
                </a:lnTo>
                <a:lnTo>
                  <a:pt x="125306" y="422078"/>
                </a:lnTo>
                <a:lnTo>
                  <a:pt x="134885" y="482707"/>
                </a:lnTo>
                <a:lnTo>
                  <a:pt x="143638" y="545447"/>
                </a:lnTo>
                <a:lnTo>
                  <a:pt x="151490" y="609988"/>
                </a:lnTo>
                <a:lnTo>
                  <a:pt x="158368" y="676020"/>
                </a:lnTo>
                <a:lnTo>
                  <a:pt x="164759" y="750341"/>
                </a:lnTo>
                <a:lnTo>
                  <a:pt x="169575" y="822721"/>
                </a:lnTo>
                <a:lnTo>
                  <a:pt x="172847" y="892765"/>
                </a:lnTo>
                <a:lnTo>
                  <a:pt x="174604" y="960076"/>
                </a:lnTo>
                <a:lnTo>
                  <a:pt x="174878" y="1024259"/>
                </a:lnTo>
                <a:lnTo>
                  <a:pt x="173700" y="1084918"/>
                </a:lnTo>
                <a:lnTo>
                  <a:pt x="171099" y="1141656"/>
                </a:lnTo>
                <a:lnTo>
                  <a:pt x="167106" y="1194078"/>
                </a:lnTo>
                <a:lnTo>
                  <a:pt x="161752" y="1241787"/>
                </a:lnTo>
                <a:lnTo>
                  <a:pt x="155066" y="1284388"/>
                </a:lnTo>
                <a:lnTo>
                  <a:pt x="137825" y="1352681"/>
                </a:lnTo>
                <a:lnTo>
                  <a:pt x="115625" y="1395787"/>
                </a:lnTo>
                <a:lnTo>
                  <a:pt x="102742" y="1406905"/>
                </a:lnTo>
              </a:path>
            </a:pathLst>
          </a:custGeom>
          <a:ln w="952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41392" y="4773167"/>
            <a:ext cx="193675" cy="1670050"/>
          </a:xfrm>
          <a:custGeom>
            <a:avLst/>
            <a:gdLst/>
            <a:ahLst/>
            <a:cxnLst/>
            <a:rect l="l" t="t" r="r" b="b"/>
            <a:pathLst>
              <a:path w="193675" h="1670050">
                <a:moveTo>
                  <a:pt x="0" y="0"/>
                </a:moveTo>
                <a:lnTo>
                  <a:pt x="24987" y="51165"/>
                </a:lnTo>
                <a:lnTo>
                  <a:pt x="49760" y="120384"/>
                </a:lnTo>
                <a:lnTo>
                  <a:pt x="61936" y="161146"/>
                </a:lnTo>
                <a:lnTo>
                  <a:pt x="73902" y="205681"/>
                </a:lnTo>
                <a:lnTo>
                  <a:pt x="85606" y="253743"/>
                </a:lnTo>
                <a:lnTo>
                  <a:pt x="96996" y="305085"/>
                </a:lnTo>
                <a:lnTo>
                  <a:pt x="108020" y="359460"/>
                </a:lnTo>
                <a:lnTo>
                  <a:pt x="118625" y="416622"/>
                </a:lnTo>
                <a:lnTo>
                  <a:pt x="128761" y="476323"/>
                </a:lnTo>
                <a:lnTo>
                  <a:pt x="138374" y="538317"/>
                </a:lnTo>
                <a:lnTo>
                  <a:pt x="147413" y="602357"/>
                </a:lnTo>
                <a:lnTo>
                  <a:pt x="155825" y="668198"/>
                </a:lnTo>
                <a:lnTo>
                  <a:pt x="163558" y="735591"/>
                </a:lnTo>
                <a:lnTo>
                  <a:pt x="170561" y="804290"/>
                </a:lnTo>
                <a:lnTo>
                  <a:pt x="177108" y="877959"/>
                </a:lnTo>
                <a:lnTo>
                  <a:pt x="182535" y="950068"/>
                </a:lnTo>
                <a:lnTo>
                  <a:pt x="186855" y="1020343"/>
                </a:lnTo>
                <a:lnTo>
                  <a:pt x="190082" y="1088515"/>
                </a:lnTo>
                <a:lnTo>
                  <a:pt x="192228" y="1154311"/>
                </a:lnTo>
                <a:lnTo>
                  <a:pt x="193308" y="1217459"/>
                </a:lnTo>
                <a:lnTo>
                  <a:pt x="193333" y="1277688"/>
                </a:lnTo>
                <a:lnTo>
                  <a:pt x="192319" y="1334725"/>
                </a:lnTo>
                <a:lnTo>
                  <a:pt x="190277" y="1388300"/>
                </a:lnTo>
                <a:lnTo>
                  <a:pt x="187222" y="1438140"/>
                </a:lnTo>
                <a:lnTo>
                  <a:pt x="183167" y="1483973"/>
                </a:lnTo>
                <a:lnTo>
                  <a:pt x="178124" y="1525528"/>
                </a:lnTo>
                <a:lnTo>
                  <a:pt x="165131" y="1594716"/>
                </a:lnTo>
                <a:lnTo>
                  <a:pt x="148351" y="1643530"/>
                </a:lnTo>
                <a:lnTo>
                  <a:pt x="138573" y="1659617"/>
                </a:lnTo>
                <a:lnTo>
                  <a:pt x="127889" y="1669795"/>
                </a:lnTo>
              </a:path>
            </a:pathLst>
          </a:custGeom>
          <a:ln w="9525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6627" y="7085314"/>
            <a:ext cx="6233795" cy="2161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72895" algn="just" rtl="0">
              <a:lnSpc>
                <a:spcPct val="100000"/>
              </a:lnSpc>
              <a:spcBef>
                <a:spcPts val="105"/>
              </a:spcBef>
              <a:tabLst>
                <a:tab pos="403034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Transmission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line	Transmission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line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41959" algn="just" rtl="0">
              <a:lnSpc>
                <a:spcPct val="143700"/>
              </a:lnSpc>
              <a:spcBef>
                <a:spcPts val="645"/>
              </a:spcBef>
            </a:pPr>
            <a:r>
              <a:rPr sz="1400" spc="35" dirty="0">
                <a:latin typeface="Times New Roman"/>
                <a:cs typeface="Times New Roman"/>
              </a:rPr>
              <a:t>Every </a:t>
            </a:r>
            <a:r>
              <a:rPr sz="1400" spc="40" dirty="0">
                <a:latin typeface="Times New Roman"/>
                <a:cs typeface="Times New Roman"/>
              </a:rPr>
              <a:t>wireless product requires </a:t>
            </a:r>
            <a:r>
              <a:rPr sz="1400" spc="20" dirty="0">
                <a:latin typeface="Times New Roman"/>
                <a:cs typeface="Times New Roman"/>
              </a:rPr>
              <a:t>at </a:t>
            </a:r>
            <a:r>
              <a:rPr sz="1400" spc="35" dirty="0">
                <a:latin typeface="Times New Roman"/>
                <a:cs typeface="Times New Roman"/>
              </a:rPr>
              <a:t>least one </a:t>
            </a:r>
            <a:r>
              <a:rPr sz="1400" spc="40" dirty="0">
                <a:latin typeface="Times New Roman"/>
                <a:cs typeface="Times New Roman"/>
              </a:rPr>
              <a:t>antenna. </a:t>
            </a:r>
            <a:r>
              <a:rPr sz="1400" spc="35" dirty="0">
                <a:latin typeface="Times New Roman"/>
                <a:cs typeface="Times New Roman"/>
              </a:rPr>
              <a:t>Much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35" dirty="0">
                <a:latin typeface="Times New Roman"/>
                <a:cs typeface="Times New Roman"/>
              </a:rPr>
              <a:t>the </a:t>
            </a:r>
            <a:r>
              <a:rPr sz="1400" spc="40" dirty="0">
                <a:latin typeface="Times New Roman"/>
                <a:cs typeface="Times New Roman"/>
              </a:rPr>
              <a:t>success  </a:t>
            </a:r>
            <a:r>
              <a:rPr sz="1400" spc="25" dirty="0">
                <a:latin typeface="Times New Roman"/>
                <a:cs typeface="Times New Roman"/>
              </a:rPr>
              <a:t>or </a:t>
            </a:r>
            <a:r>
              <a:rPr sz="1400" spc="40" dirty="0">
                <a:latin typeface="Times New Roman"/>
                <a:cs typeface="Times New Roman"/>
              </a:rPr>
              <a:t>failure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40" dirty="0">
                <a:latin typeface="Times New Roman"/>
                <a:cs typeface="Times New Roman"/>
              </a:rPr>
              <a:t>wireless product </a:t>
            </a:r>
            <a:r>
              <a:rPr sz="1400" spc="35" dirty="0">
                <a:latin typeface="Times New Roman"/>
                <a:cs typeface="Times New Roman"/>
              </a:rPr>
              <a:t>depends </a:t>
            </a:r>
            <a:r>
              <a:rPr sz="1400" spc="25" dirty="0">
                <a:latin typeface="Times New Roman"/>
                <a:cs typeface="Times New Roman"/>
              </a:rPr>
              <a:t>on </a:t>
            </a:r>
            <a:r>
              <a:rPr sz="1400" spc="30" dirty="0">
                <a:latin typeface="Times New Roman"/>
                <a:cs typeface="Times New Roman"/>
              </a:rPr>
              <a:t>the </a:t>
            </a:r>
            <a:r>
              <a:rPr sz="1400" spc="40" dirty="0">
                <a:latin typeface="Times New Roman"/>
                <a:cs typeface="Times New Roman"/>
              </a:rPr>
              <a:t>performance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35" dirty="0">
                <a:latin typeface="Times New Roman"/>
                <a:cs typeface="Times New Roman"/>
              </a:rPr>
              <a:t>the </a:t>
            </a:r>
            <a:r>
              <a:rPr sz="1400" spc="40" dirty="0">
                <a:latin typeface="Times New Roman"/>
                <a:cs typeface="Times New Roman"/>
              </a:rPr>
              <a:t>wireless </a:t>
            </a:r>
            <a:r>
              <a:rPr sz="1400" spc="30" dirty="0">
                <a:latin typeface="Times New Roman"/>
                <a:cs typeface="Times New Roman"/>
              </a:rPr>
              <a:t>link 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including </a:t>
            </a:r>
            <a:r>
              <a:rPr sz="1400" spc="30" dirty="0">
                <a:latin typeface="Times New Roman"/>
                <a:cs typeface="Times New Roman"/>
              </a:rPr>
              <a:t>items </a:t>
            </a:r>
            <a:r>
              <a:rPr sz="1400" spc="35" dirty="0">
                <a:latin typeface="Times New Roman"/>
                <a:cs typeface="Times New Roman"/>
              </a:rPr>
              <a:t>such </a:t>
            </a:r>
            <a:r>
              <a:rPr sz="1400" spc="20" dirty="0">
                <a:latin typeface="Times New Roman"/>
                <a:cs typeface="Times New Roman"/>
              </a:rPr>
              <a:t>as </a:t>
            </a:r>
            <a:r>
              <a:rPr sz="1400" spc="35" dirty="0">
                <a:latin typeface="Times New Roman"/>
                <a:cs typeface="Times New Roman"/>
              </a:rPr>
              <a:t>the </a:t>
            </a:r>
            <a:r>
              <a:rPr sz="1400" spc="40" dirty="0">
                <a:latin typeface="Times New Roman"/>
                <a:cs typeface="Times New Roman"/>
              </a:rPr>
              <a:t>usable range, robust </a:t>
            </a:r>
            <a:r>
              <a:rPr sz="1400" spc="30" dirty="0">
                <a:latin typeface="Times New Roman"/>
                <a:cs typeface="Times New Roman"/>
              </a:rPr>
              <a:t>and </a:t>
            </a:r>
            <a:r>
              <a:rPr sz="1400" spc="40" dirty="0">
                <a:latin typeface="Times New Roman"/>
                <a:cs typeface="Times New Roman"/>
              </a:rPr>
              <a:t>repeatable connectivity,  </a:t>
            </a:r>
            <a:r>
              <a:rPr sz="1400" spc="30" dirty="0">
                <a:latin typeface="Times New Roman"/>
                <a:cs typeface="Times New Roman"/>
              </a:rPr>
              <a:t>and </a:t>
            </a:r>
            <a:r>
              <a:rPr sz="1400" spc="40" dirty="0">
                <a:latin typeface="Times New Roman"/>
                <a:cs typeface="Times New Roman"/>
              </a:rPr>
              <a:t>connectivity speed. Wireless performance </a:t>
            </a:r>
            <a:r>
              <a:rPr sz="1400" spc="25" dirty="0">
                <a:latin typeface="Times New Roman"/>
                <a:cs typeface="Times New Roman"/>
              </a:rPr>
              <a:t>is </a:t>
            </a:r>
            <a:r>
              <a:rPr sz="1400" spc="40" dirty="0">
                <a:latin typeface="Times New Roman"/>
                <a:cs typeface="Times New Roman"/>
              </a:rPr>
              <a:t>completely dependent </a:t>
            </a:r>
            <a:r>
              <a:rPr sz="1400" spc="2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40" dirty="0">
                <a:latin typeface="Times New Roman"/>
                <a:cs typeface="Times New Roman"/>
              </a:rPr>
              <a:t>high-performance antenna </a:t>
            </a:r>
            <a:r>
              <a:rPr sz="1400" spc="35" dirty="0">
                <a:latin typeface="Times New Roman"/>
                <a:cs typeface="Times New Roman"/>
              </a:rPr>
              <a:t>design </a:t>
            </a:r>
            <a:r>
              <a:rPr sz="1400" spc="25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implementation. The benefits </a:t>
            </a:r>
            <a:r>
              <a:rPr sz="1400" dirty="0">
                <a:latin typeface="Times New Roman"/>
                <a:cs typeface="Times New Roman"/>
              </a:rPr>
              <a:t>of a </a:t>
            </a:r>
            <a:r>
              <a:rPr sz="1400" spc="-5" dirty="0">
                <a:latin typeface="Times New Roman"/>
                <a:cs typeface="Times New Roman"/>
              </a:rPr>
              <a:t>high  performance, and likely expensive, radio module can easily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lost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poorly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24100" y="6814819"/>
            <a:ext cx="260350" cy="273050"/>
          </a:xfrm>
          <a:custGeom>
            <a:avLst/>
            <a:gdLst/>
            <a:ahLst/>
            <a:cxnLst/>
            <a:rect l="l" t="t" r="r" b="b"/>
            <a:pathLst>
              <a:path w="260350" h="273050">
                <a:moveTo>
                  <a:pt x="69395" y="52272"/>
                </a:moveTo>
                <a:lnTo>
                  <a:pt x="48694" y="71957"/>
                </a:lnTo>
                <a:lnTo>
                  <a:pt x="239141" y="272668"/>
                </a:lnTo>
                <a:lnTo>
                  <a:pt x="259969" y="253110"/>
                </a:lnTo>
                <a:lnTo>
                  <a:pt x="69395" y="52272"/>
                </a:lnTo>
                <a:close/>
              </a:path>
              <a:path w="260350" h="273050">
                <a:moveTo>
                  <a:pt x="0" y="0"/>
                </a:moveTo>
                <a:lnTo>
                  <a:pt x="27939" y="91693"/>
                </a:lnTo>
                <a:lnTo>
                  <a:pt x="48694" y="71957"/>
                </a:lnTo>
                <a:lnTo>
                  <a:pt x="38862" y="61594"/>
                </a:lnTo>
                <a:lnTo>
                  <a:pt x="59562" y="41909"/>
                </a:lnTo>
                <a:lnTo>
                  <a:pt x="80293" y="41909"/>
                </a:lnTo>
                <a:lnTo>
                  <a:pt x="90043" y="32638"/>
                </a:lnTo>
                <a:lnTo>
                  <a:pt x="0" y="0"/>
                </a:lnTo>
                <a:close/>
              </a:path>
              <a:path w="260350" h="273050">
                <a:moveTo>
                  <a:pt x="59562" y="41909"/>
                </a:moveTo>
                <a:lnTo>
                  <a:pt x="38862" y="61594"/>
                </a:lnTo>
                <a:lnTo>
                  <a:pt x="48694" y="71957"/>
                </a:lnTo>
                <a:lnTo>
                  <a:pt x="69395" y="52272"/>
                </a:lnTo>
                <a:lnTo>
                  <a:pt x="59562" y="41909"/>
                </a:lnTo>
                <a:close/>
              </a:path>
              <a:path w="260350" h="273050">
                <a:moveTo>
                  <a:pt x="80293" y="41909"/>
                </a:moveTo>
                <a:lnTo>
                  <a:pt x="59562" y="41909"/>
                </a:lnTo>
                <a:lnTo>
                  <a:pt x="69395" y="52272"/>
                </a:lnTo>
                <a:lnTo>
                  <a:pt x="80293" y="41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95240" y="6868159"/>
            <a:ext cx="337820" cy="221615"/>
          </a:xfrm>
          <a:custGeom>
            <a:avLst/>
            <a:gdLst/>
            <a:ahLst/>
            <a:cxnLst/>
            <a:rect l="l" t="t" r="r" b="b"/>
            <a:pathLst>
              <a:path w="337820" h="221615">
                <a:moveTo>
                  <a:pt x="257740" y="33865"/>
                </a:moveTo>
                <a:lnTo>
                  <a:pt x="0" y="197485"/>
                </a:lnTo>
                <a:lnTo>
                  <a:pt x="15239" y="221614"/>
                </a:lnTo>
                <a:lnTo>
                  <a:pt x="273040" y="57957"/>
                </a:lnTo>
                <a:lnTo>
                  <a:pt x="257740" y="33865"/>
                </a:lnTo>
                <a:close/>
              </a:path>
              <a:path w="337820" h="221615">
                <a:moveTo>
                  <a:pt x="322090" y="26162"/>
                </a:moveTo>
                <a:lnTo>
                  <a:pt x="269875" y="26162"/>
                </a:lnTo>
                <a:lnTo>
                  <a:pt x="285114" y="50291"/>
                </a:lnTo>
                <a:lnTo>
                  <a:pt x="273040" y="57957"/>
                </a:lnTo>
                <a:lnTo>
                  <a:pt x="288417" y="82169"/>
                </a:lnTo>
                <a:lnTo>
                  <a:pt x="322090" y="26162"/>
                </a:lnTo>
                <a:close/>
              </a:path>
              <a:path w="337820" h="221615">
                <a:moveTo>
                  <a:pt x="269875" y="26162"/>
                </a:moveTo>
                <a:lnTo>
                  <a:pt x="257740" y="33865"/>
                </a:lnTo>
                <a:lnTo>
                  <a:pt x="273040" y="57957"/>
                </a:lnTo>
                <a:lnTo>
                  <a:pt x="285114" y="50291"/>
                </a:lnTo>
                <a:lnTo>
                  <a:pt x="269875" y="26162"/>
                </a:lnTo>
                <a:close/>
              </a:path>
              <a:path w="337820" h="221615">
                <a:moveTo>
                  <a:pt x="337820" y="0"/>
                </a:moveTo>
                <a:lnTo>
                  <a:pt x="242443" y="9778"/>
                </a:lnTo>
                <a:lnTo>
                  <a:pt x="257740" y="33865"/>
                </a:lnTo>
                <a:lnTo>
                  <a:pt x="269875" y="26162"/>
                </a:lnTo>
                <a:lnTo>
                  <a:pt x="322090" y="26162"/>
                </a:lnTo>
                <a:lnTo>
                  <a:pt x="337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80734" y="6527800"/>
            <a:ext cx="648970" cy="366766"/>
          </a:xfrm>
          <a:prstGeom prst="rect">
            <a:avLst/>
          </a:prstGeom>
          <a:solidFill>
            <a:srgbClr val="8DB3E1"/>
          </a:solidFill>
          <a:ln w="19050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459"/>
              </a:spcBef>
            </a:pPr>
            <a:r>
              <a:rPr sz="2000" b="1" spc="-220" dirty="0">
                <a:latin typeface="Times New Roman"/>
                <a:cs typeface="Times New Roman"/>
              </a:rPr>
              <a:t>R</a:t>
            </a:r>
            <a:r>
              <a:rPr sz="1800" b="1" spc="-330" baseline="-11574" dirty="0">
                <a:latin typeface="Times New Roman"/>
                <a:cs typeface="Times New Roman"/>
              </a:rPr>
              <a:t>x</a:t>
            </a:r>
            <a:endParaRPr sz="1800" baseline="-1157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02859" y="5983604"/>
            <a:ext cx="158750" cy="115570"/>
          </a:xfrm>
          <a:custGeom>
            <a:avLst/>
            <a:gdLst/>
            <a:ahLst/>
            <a:cxnLst/>
            <a:rect l="l" t="t" r="r" b="b"/>
            <a:pathLst>
              <a:path w="158750" h="115570">
                <a:moveTo>
                  <a:pt x="0" y="115569"/>
                </a:moveTo>
                <a:lnTo>
                  <a:pt x="15875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7445" y="5974079"/>
            <a:ext cx="146685" cy="115570"/>
          </a:xfrm>
          <a:custGeom>
            <a:avLst/>
            <a:gdLst/>
            <a:ahLst/>
            <a:cxnLst/>
            <a:rect l="l" t="t" r="r" b="b"/>
            <a:pathLst>
              <a:path w="146685" h="115570">
                <a:moveTo>
                  <a:pt x="146684" y="115569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12384" y="5912484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1619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15559" y="6802119"/>
            <a:ext cx="765175" cy="0"/>
          </a:xfrm>
          <a:custGeom>
            <a:avLst/>
            <a:gdLst/>
            <a:ahLst/>
            <a:cxnLst/>
            <a:rect l="l" t="t" r="r" b="b"/>
            <a:pathLst>
              <a:path w="765175">
                <a:moveTo>
                  <a:pt x="0" y="0"/>
                </a:moveTo>
                <a:lnTo>
                  <a:pt x="7651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15559" y="6099809"/>
            <a:ext cx="0" cy="702310"/>
          </a:xfrm>
          <a:custGeom>
            <a:avLst/>
            <a:gdLst/>
            <a:ahLst/>
            <a:cxnLst/>
            <a:rect l="l" t="t" r="r" b="b"/>
            <a:pathLst>
              <a:path h="702309">
                <a:moveTo>
                  <a:pt x="0" y="70231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55700" y="6536690"/>
            <a:ext cx="648970" cy="365485"/>
          </a:xfrm>
          <a:prstGeom prst="rect">
            <a:avLst/>
          </a:prstGeom>
          <a:solidFill>
            <a:srgbClr val="8DB3E1"/>
          </a:solidFill>
          <a:ln w="19050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450"/>
              </a:spcBef>
            </a:pPr>
            <a:r>
              <a:rPr sz="2000" b="1" spc="-165" dirty="0">
                <a:latin typeface="Times New Roman"/>
                <a:cs typeface="Times New Roman"/>
              </a:rPr>
              <a:t>T</a:t>
            </a:r>
            <a:r>
              <a:rPr sz="1800" b="1" spc="-247" baseline="-11574" dirty="0">
                <a:latin typeface="Times New Roman"/>
                <a:cs typeface="Times New Roman"/>
              </a:rPr>
              <a:t>x</a:t>
            </a:r>
            <a:endParaRPr sz="1800" baseline="-11574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04670" y="6771004"/>
            <a:ext cx="765175" cy="0"/>
          </a:xfrm>
          <a:custGeom>
            <a:avLst/>
            <a:gdLst/>
            <a:ahLst/>
            <a:cxnLst/>
            <a:rect l="l" t="t" r="r" b="b"/>
            <a:pathLst>
              <a:path w="765175">
                <a:moveTo>
                  <a:pt x="0" y="0"/>
                </a:moveTo>
                <a:lnTo>
                  <a:pt x="76517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69845" y="6079489"/>
            <a:ext cx="0" cy="702310"/>
          </a:xfrm>
          <a:custGeom>
            <a:avLst/>
            <a:gdLst/>
            <a:ahLst/>
            <a:cxnLst/>
            <a:rect l="l" t="t" r="r" b="b"/>
            <a:pathLst>
              <a:path h="702309">
                <a:moveTo>
                  <a:pt x="0" y="70231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64129" y="5969634"/>
            <a:ext cx="158750" cy="115570"/>
          </a:xfrm>
          <a:custGeom>
            <a:avLst/>
            <a:gdLst/>
            <a:ahLst/>
            <a:cxnLst/>
            <a:rect l="l" t="t" r="r" b="b"/>
            <a:pathLst>
              <a:path w="158750" h="115570">
                <a:moveTo>
                  <a:pt x="0" y="115570"/>
                </a:moveTo>
                <a:lnTo>
                  <a:pt x="15875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18714" y="5960109"/>
            <a:ext cx="146685" cy="115570"/>
          </a:xfrm>
          <a:custGeom>
            <a:avLst/>
            <a:gdLst/>
            <a:ahLst/>
            <a:cxnLst/>
            <a:rect l="l" t="t" r="r" b="b"/>
            <a:pathLst>
              <a:path w="146685" h="115570">
                <a:moveTo>
                  <a:pt x="146685" y="11557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73654" y="5898514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1619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1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95696" y="481075"/>
            <a:ext cx="17018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001F5F"/>
                </a:solidFill>
                <a:latin typeface="Times New Roman"/>
                <a:cs typeface="Times New Roman"/>
              </a:rPr>
              <a:t>Asst.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Lect. Ali Mohammed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Salih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79902" y="481075"/>
            <a:ext cx="1645920" cy="3302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95580" marR="5080" indent="-1828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</a:t>
            </a:r>
            <a:r>
              <a:rPr sz="1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01F5F"/>
                </a:solidFill>
                <a:latin typeface="Times New Roman"/>
                <a:cs typeface="Times New Roman"/>
              </a:rPr>
              <a:t>Propagation 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Introduction &amp; Definition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3900" y="371855"/>
            <a:ext cx="563880" cy="560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9839" y="971549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59">
                <a:moveTo>
                  <a:pt x="0" y="0"/>
                </a:moveTo>
                <a:lnTo>
                  <a:pt x="5445760" y="0"/>
                </a:lnTo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6627" y="969619"/>
            <a:ext cx="6238875" cy="7348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 algn="just" rtl="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designed antenna,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even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well-designed antenna that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been improperly  implemented.</a:t>
            </a:r>
            <a:endParaRPr sz="1400" dirty="0">
              <a:latin typeface="Times New Roman"/>
              <a:cs typeface="Times New Roman"/>
            </a:endParaRPr>
          </a:p>
          <a:p>
            <a:pPr marL="12700" marR="7620" indent="441959" algn="just" rtl="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several applications antennas </a:t>
            </a:r>
            <a:r>
              <a:rPr sz="1400" spc="30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used.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example,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mobile </a:t>
            </a:r>
            <a:r>
              <a:rPr sz="1400" dirty="0">
                <a:latin typeface="Times New Roman"/>
                <a:cs typeface="Times New Roman"/>
              </a:rPr>
              <a:t>com-  </a:t>
            </a:r>
            <a:r>
              <a:rPr sz="1400" spc="-5" dirty="0">
                <a:latin typeface="Times New Roman"/>
                <a:cs typeface="Times New Roman"/>
              </a:rPr>
              <a:t>munications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involving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aircrafts,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spacecraft,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ships,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land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vehicles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antennas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 rtl="0">
              <a:lnSpc>
                <a:spcPct val="1438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required. Antennas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also popular in broadcast situations where one </a:t>
            </a:r>
            <a:r>
              <a:rPr sz="1400" spc="-10" dirty="0">
                <a:latin typeface="Times New Roman"/>
                <a:cs typeface="Times New Roman"/>
              </a:rPr>
              <a:t>transmit  </a:t>
            </a:r>
            <a:r>
              <a:rPr sz="1400" spc="-5" dirty="0">
                <a:latin typeface="Times New Roman"/>
                <a:cs typeface="Times New Roman"/>
              </a:rPr>
              <a:t>terminal can serve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unlimited number </a:t>
            </a:r>
            <a:r>
              <a:rPr sz="1400" dirty="0">
                <a:latin typeface="Times New Roman"/>
                <a:cs typeface="Times New Roman"/>
              </a:rPr>
              <a:t>of receivers,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mobile (e.g.. </a:t>
            </a:r>
            <a:r>
              <a:rPr sz="1400" dirty="0">
                <a:latin typeface="Times New Roman"/>
                <a:cs typeface="Times New Roman"/>
              </a:rPr>
              <a:t>air  radio). </a:t>
            </a:r>
            <a:r>
              <a:rPr sz="1400" spc="-5" dirty="0">
                <a:latin typeface="Times New Roman"/>
                <a:cs typeface="Times New Roman"/>
              </a:rPr>
              <a:t>Non-broadcast radio applications </a:t>
            </a:r>
            <a:r>
              <a:rPr sz="1400" dirty="0">
                <a:latin typeface="Times New Roman"/>
                <a:cs typeface="Times New Roman"/>
              </a:rPr>
              <a:t>such as </a:t>
            </a:r>
            <a:r>
              <a:rPr sz="1400" spc="-5" dirty="0">
                <a:latin typeface="Times New Roman"/>
                <a:cs typeface="Times New Roman"/>
              </a:rPr>
              <a:t>municipal radio (police, </a:t>
            </a:r>
            <a:r>
              <a:rPr sz="1400" dirty="0">
                <a:latin typeface="Times New Roman"/>
                <a:cs typeface="Times New Roman"/>
              </a:rPr>
              <a:t>firefighter)  </a:t>
            </a:r>
            <a:r>
              <a:rPr sz="1400" spc="-5" dirty="0">
                <a:latin typeface="Times New Roman"/>
                <a:cs typeface="Times New Roman"/>
              </a:rPr>
              <a:t>and amateur </a:t>
            </a:r>
            <a:r>
              <a:rPr sz="1400" dirty="0">
                <a:latin typeface="Times New Roman"/>
                <a:cs typeface="Times New Roman"/>
              </a:rPr>
              <a:t>radio </a:t>
            </a:r>
            <a:r>
              <a:rPr sz="1400" spc="-5" dirty="0">
                <a:latin typeface="Times New Roman"/>
                <a:cs typeface="Times New Roman"/>
              </a:rPr>
              <a:t>also </a:t>
            </a:r>
            <a:r>
              <a:rPr sz="1400" dirty="0">
                <a:latin typeface="Times New Roman"/>
                <a:cs typeface="Times New Roman"/>
              </a:rPr>
              <a:t>require </a:t>
            </a:r>
            <a:r>
              <a:rPr sz="1400" spc="-5" dirty="0">
                <a:latin typeface="Times New Roman"/>
                <a:cs typeface="Times New Roman"/>
              </a:rPr>
              <a:t>antennas.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non-communication applications such </a:t>
            </a:r>
            <a:r>
              <a:rPr sz="1400" spc="-10" dirty="0">
                <a:latin typeface="Times New Roman"/>
                <a:cs typeface="Times New Roman"/>
              </a:rPr>
              <a:t>as  </a:t>
            </a:r>
            <a:r>
              <a:rPr sz="1400" dirty="0">
                <a:latin typeface="Times New Roman"/>
                <a:cs typeface="Times New Roman"/>
              </a:rPr>
              <a:t>radar, </a:t>
            </a:r>
            <a:r>
              <a:rPr sz="1400" spc="-5" dirty="0">
                <a:latin typeface="Times New Roman"/>
                <a:cs typeface="Times New Roman"/>
              </a:rPr>
              <a:t>antennas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also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necessary.</a:t>
            </a:r>
            <a:endParaRPr sz="1400" dirty="0">
              <a:latin typeface="Times New Roman"/>
              <a:cs typeface="Times New Roman"/>
            </a:endParaRPr>
          </a:p>
          <a:p>
            <a:pPr marL="12700" marR="5080" indent="441959" algn="just" rtl="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Spacing length and shape of the antenna are related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wavelength </a:t>
            </a:r>
            <a:r>
              <a:rPr sz="1400" dirty="0">
                <a:latin typeface="Times New Roman"/>
                <a:cs typeface="Times New Roman"/>
              </a:rPr>
              <a:t>(λ) of the  </a:t>
            </a:r>
            <a:r>
              <a:rPr sz="1400" spc="-5" dirty="0">
                <a:latin typeface="Times New Roman"/>
                <a:cs typeface="Times New Roman"/>
              </a:rPr>
              <a:t>desired transmitter frequency, i.e., </a:t>
            </a:r>
            <a:r>
              <a:rPr sz="1400" dirty="0">
                <a:latin typeface="Times New Roman"/>
                <a:cs typeface="Times New Roman"/>
              </a:rPr>
              <a:t>mechanical </a:t>
            </a:r>
            <a:r>
              <a:rPr sz="1400" spc="-5" dirty="0">
                <a:latin typeface="Times New Roman"/>
                <a:cs typeface="Times New Roman"/>
              </a:rPr>
              <a:t>length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inversely proportional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 frequency.</a:t>
            </a:r>
            <a:endParaRPr sz="1400" dirty="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372110" algn="just" rtl="0">
              <a:lnSpc>
                <a:spcPct val="100000"/>
              </a:lnSpc>
              <a:spcBef>
                <a:spcPts val="910"/>
              </a:spcBef>
            </a:pPr>
            <a:r>
              <a:rPr sz="1600" b="1" spc="-5" dirty="0">
                <a:latin typeface="Times New Roman"/>
                <a:cs typeface="Times New Roman"/>
              </a:rPr>
              <a:t>Why Antenna</a:t>
            </a:r>
            <a:endParaRPr sz="1600" dirty="0">
              <a:latin typeface="Times New Roman"/>
              <a:cs typeface="Times New Roman"/>
            </a:endParaRPr>
          </a:p>
          <a:p>
            <a:pPr marL="12700" marR="10795" indent="457200" algn="just" rtl="0">
              <a:lnSpc>
                <a:spcPct val="1436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Antennas are used to transfer signals when no other way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possible, such </a:t>
            </a:r>
            <a:r>
              <a:rPr sz="1400" spc="-15" dirty="0">
                <a:latin typeface="Times New Roman"/>
                <a:cs typeface="Times New Roman"/>
              </a:rPr>
              <a:t>as  </a:t>
            </a:r>
            <a:r>
              <a:rPr sz="1400" spc="-5" dirty="0">
                <a:latin typeface="Times New Roman"/>
                <a:cs typeface="Times New Roman"/>
              </a:rPr>
              <a:t>communication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missile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over rugged mountain terrain. </a:t>
            </a:r>
            <a:r>
              <a:rPr sz="1400" dirty="0">
                <a:latin typeface="Times New Roman"/>
                <a:cs typeface="Times New Roman"/>
              </a:rPr>
              <a:t>Cables </a:t>
            </a:r>
            <a:r>
              <a:rPr sz="1400" spc="-5" dirty="0">
                <a:latin typeface="Times New Roman"/>
                <a:cs typeface="Times New Roman"/>
              </a:rPr>
              <a:t>are expensive  and take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long time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install.</a:t>
            </a:r>
            <a:endParaRPr sz="1400" dirty="0">
              <a:latin typeface="Times New Roman"/>
              <a:cs typeface="Times New Roman"/>
            </a:endParaRPr>
          </a:p>
          <a:p>
            <a:pPr marL="372110" algn="just" rtl="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two </a:t>
            </a:r>
            <a:r>
              <a:rPr sz="1400" spc="-5" dirty="0">
                <a:latin typeface="Times New Roman"/>
                <a:cs typeface="Times New Roman"/>
              </a:rPr>
              <a:t>basic functions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antenna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below:-</a:t>
            </a:r>
            <a:endParaRPr sz="1400" dirty="0">
              <a:latin typeface="Times New Roman"/>
              <a:cs typeface="Times New Roman"/>
            </a:endParaRPr>
          </a:p>
          <a:p>
            <a:pPr marL="241300" marR="38100" indent="-191135" algn="just" rtl="0">
              <a:lnSpc>
                <a:spcPct val="143900"/>
              </a:lnSpc>
              <a:spcBef>
                <a:spcPts val="405"/>
              </a:spcBef>
              <a:buFont typeface="Palatino Linotype"/>
              <a:buAutoNum type="arabicPeriod"/>
              <a:tabLst>
                <a:tab pos="241935" algn="l"/>
              </a:tabLst>
            </a:pPr>
            <a:r>
              <a:rPr sz="1400" spc="-5" dirty="0">
                <a:latin typeface="Times New Roman"/>
                <a:cs typeface="Times New Roman"/>
              </a:rPr>
              <a:t>To radiate Radio frequency </a:t>
            </a:r>
            <a:r>
              <a:rPr sz="1400" dirty="0">
                <a:latin typeface="Times New Roman"/>
                <a:cs typeface="Times New Roman"/>
              </a:rPr>
              <a:t>(RF) energy </a:t>
            </a:r>
            <a:r>
              <a:rPr sz="1400" spc="-5" dirty="0">
                <a:latin typeface="Times New Roman"/>
                <a:cs typeface="Times New Roman"/>
              </a:rPr>
              <a:t>developed in the transmitter and to act </a:t>
            </a:r>
            <a:r>
              <a:rPr sz="1400" spc="-15" dirty="0">
                <a:latin typeface="Times New Roman"/>
                <a:cs typeface="Times New Roman"/>
              </a:rPr>
              <a:t>as 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impedance matching device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matching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impedance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transmission line  with the impedance 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space.</a:t>
            </a:r>
            <a:endParaRPr sz="1400" dirty="0">
              <a:latin typeface="Times New Roman"/>
              <a:cs typeface="Times New Roman"/>
            </a:endParaRPr>
          </a:p>
          <a:p>
            <a:pPr marL="241300" marR="34925" indent="-191135" algn="just" rtl="0">
              <a:lnSpc>
                <a:spcPct val="144300"/>
              </a:lnSpc>
              <a:spcBef>
                <a:spcPts val="145"/>
              </a:spcBef>
              <a:buFont typeface="Palatino Linotype"/>
              <a:buAutoNum type="arabicPeriod"/>
              <a:tabLst>
                <a:tab pos="241935" algn="l"/>
              </a:tabLst>
            </a:pP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radiate </a:t>
            </a:r>
            <a:r>
              <a:rPr sz="1400" spc="-5" dirty="0">
                <a:latin typeface="Times New Roman"/>
                <a:cs typeface="Times New Roman"/>
              </a:rPr>
              <a:t>energy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specified </a:t>
            </a:r>
            <a:r>
              <a:rPr sz="1400" dirty="0">
                <a:latin typeface="Times New Roman"/>
                <a:cs typeface="Times New Roman"/>
              </a:rPr>
              <a:t>(desired) </a:t>
            </a:r>
            <a:r>
              <a:rPr sz="1400" spc="-5" dirty="0">
                <a:latin typeface="Times New Roman"/>
                <a:cs typeface="Times New Roman"/>
              </a:rPr>
              <a:t>direction and suppress (stop) the radiation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unwanted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directions.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6135" algn="l" rtl="0">
              <a:lnSpc>
                <a:spcPts val="1610"/>
              </a:lnSpc>
            </a:pPr>
            <a:fld id="{81D60167-4931-47E6-BA6A-407CBD079E47}" type="slidenum">
              <a:rPr dirty="0"/>
              <a:pPr marR="826135" algn="l" rtl="0">
                <a:lnSpc>
                  <a:spcPts val="1610"/>
                </a:lnSpc>
              </a:pPr>
              <a:t>2</a:t>
            </a:fld>
            <a:endParaRPr dirty="0"/>
          </a:p>
          <a:p>
            <a:pPr marL="12700" algn="l" rtl="0">
              <a:lnSpc>
                <a:spcPts val="1155"/>
              </a:lnSpc>
            </a:pPr>
            <a:r>
              <a:rPr sz="1000" spc="-5" dirty="0"/>
              <a:t>Main Ref. </a:t>
            </a:r>
            <a:r>
              <a:rPr sz="1000" dirty="0"/>
              <a:t>1) </a:t>
            </a:r>
            <a:r>
              <a:rPr sz="1000" spc="-10" dirty="0"/>
              <a:t>A. </a:t>
            </a:r>
            <a:r>
              <a:rPr sz="1000" spc="-5" dirty="0"/>
              <a:t>K. Gautam. ''Antenna and </a:t>
            </a:r>
            <a:r>
              <a:rPr sz="1000" spc="-10" dirty="0"/>
              <a:t>wave </a:t>
            </a:r>
            <a:r>
              <a:rPr sz="1000" spc="-5" dirty="0"/>
              <a:t>propagation</a:t>
            </a:r>
            <a:r>
              <a:rPr sz="1000" spc="105" dirty="0"/>
              <a:t> </a:t>
            </a:r>
            <a:r>
              <a:rPr sz="1000" spc="-5" dirty="0"/>
              <a:t>''</a:t>
            </a:r>
            <a:endParaRPr sz="1000"/>
          </a:p>
          <a:p>
            <a:pPr marL="629285" algn="l" rtl="0">
              <a:lnSpc>
                <a:spcPts val="1175"/>
              </a:lnSpc>
            </a:pPr>
            <a:r>
              <a:rPr sz="1000" dirty="0"/>
              <a:t>2) </a:t>
            </a:r>
            <a:r>
              <a:rPr sz="1000" spc="-5" dirty="0"/>
              <a:t>Balanis. </a:t>
            </a:r>
            <a:r>
              <a:rPr sz="1000" spc="-10" dirty="0"/>
              <a:t>"Antenna </a:t>
            </a:r>
            <a:r>
              <a:rPr sz="1000" spc="-5" dirty="0"/>
              <a:t>theory: Design and analysis"2nd</a:t>
            </a:r>
            <a:r>
              <a:rPr sz="1000" spc="110" dirty="0"/>
              <a:t> </a:t>
            </a:r>
            <a:r>
              <a:rPr sz="1000" spc="-5" dirty="0"/>
              <a:t>edition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481</Words>
  <Application>Microsoft Office PowerPoint</Application>
  <PresentationFormat>مخصص</PresentationFormat>
  <Paragraphs>33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Calibri</vt:lpstr>
      <vt:lpstr>Palatino Linotype</vt:lpstr>
      <vt:lpstr>Times New Roman</vt:lpstr>
      <vt:lpstr>Office Theme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Baquba</dc:creator>
  <cp:lastModifiedBy>RAMI</cp:lastModifiedBy>
  <cp:revision>2</cp:revision>
  <dcterms:created xsi:type="dcterms:W3CDTF">2018-11-10T23:04:39Z</dcterms:created>
  <dcterms:modified xsi:type="dcterms:W3CDTF">2018-11-10T23:23:13Z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2018-11-10T00:00:00Z</vt:filetime>
  </property>
</Properties>
</file>